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1" r:id="rId6"/>
    <p:sldId id="275" r:id="rId7"/>
    <p:sldId id="262" r:id="rId8"/>
    <p:sldId id="263" r:id="rId9"/>
    <p:sldId id="276" r:id="rId10"/>
    <p:sldId id="269" r:id="rId11"/>
    <p:sldId id="274" r:id="rId1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E088B5-C94D-4A32-B8FA-2B3BE2C8FFAB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57979F-2362-4B39-A8C4-6062DE7AE8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030-38AE-4FAB-BD8F-4C41ABB2A834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33F2-2DD5-4A9A-AA45-28FB56263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030-38AE-4FAB-BD8F-4C41ABB2A834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33F2-2DD5-4A9A-AA45-28FB56263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030-38AE-4FAB-BD8F-4C41ABB2A834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33F2-2DD5-4A9A-AA45-28FB56263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030-38AE-4FAB-BD8F-4C41ABB2A834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33F2-2DD5-4A9A-AA45-28FB56263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030-38AE-4FAB-BD8F-4C41ABB2A834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33F2-2DD5-4A9A-AA45-28FB56263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030-38AE-4FAB-BD8F-4C41ABB2A834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33F2-2DD5-4A9A-AA45-28FB56263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030-38AE-4FAB-BD8F-4C41ABB2A834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33F2-2DD5-4A9A-AA45-28FB56263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030-38AE-4FAB-BD8F-4C41ABB2A834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33F2-2DD5-4A9A-AA45-28FB56263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030-38AE-4FAB-BD8F-4C41ABB2A834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33F2-2DD5-4A9A-AA45-28FB56263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030-38AE-4FAB-BD8F-4C41ABB2A834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33F2-2DD5-4A9A-AA45-28FB56263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030-38AE-4FAB-BD8F-4C41ABB2A834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33F2-2DD5-4A9A-AA45-28FB56263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B9030-38AE-4FAB-BD8F-4C41ABB2A834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33F2-2DD5-4A9A-AA45-28FB56263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49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5181600"/>
            <a:ext cx="2362200" cy="381000"/>
          </a:xfrm>
        </p:spPr>
        <p:txBody>
          <a:bodyPr>
            <a:normAutofit lnSpcReduction="10000"/>
          </a:bodyPr>
          <a:lstStyle/>
          <a:p>
            <a:r>
              <a:rPr lang="en-US" sz="2000" b="1" i="1" dirty="0"/>
              <a:t>2023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1" y="304802"/>
            <a:ext cx="8686798" cy="476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http://belmontcountyportauthority.com/wp-content/uploads/2015/11/top-logo1-cop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2667000" cy="523876"/>
          </a:xfrm>
          <a:prstGeom prst="rect">
            <a:avLst/>
          </a:prstGeom>
          <a:noFill/>
        </p:spPr>
      </p:pic>
      <p:pic>
        <p:nvPicPr>
          <p:cNvPr id="13316" name="Picture 4" descr="Logo of Appalachian Partnership for Economic Grow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791200"/>
            <a:ext cx="2816225" cy="381000"/>
          </a:xfrm>
          <a:prstGeom prst="rect">
            <a:avLst/>
          </a:prstGeom>
          <a:gradFill flip="none" rotWithShape="0">
            <a:gsLst>
              <a:gs pos="17000">
                <a:srgbClr val="000000"/>
              </a:gs>
              <a:gs pos="37000">
                <a:schemeClr val="tx1"/>
              </a:gs>
              <a:gs pos="46000">
                <a:schemeClr val="tx1">
                  <a:lumMod val="95000"/>
                  <a:lumOff val="5000"/>
                </a:schemeClr>
              </a:gs>
              <a:gs pos="75000">
                <a:schemeClr val="tx1"/>
              </a:gs>
              <a:gs pos="89999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gradFill>
              <a:gsLst>
                <a:gs pos="4000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438399" cy="520700"/>
          </a:xfrm>
        </p:spPr>
        <p:txBody>
          <a:bodyPr>
            <a:normAutofit/>
          </a:bodyPr>
          <a:lstStyle/>
          <a:p>
            <a:r>
              <a:rPr lang="en-US" sz="2800" dirty="0"/>
              <a:t>Market Niche</a:t>
            </a:r>
          </a:p>
        </p:txBody>
      </p:sp>
      <p:pic>
        <p:nvPicPr>
          <p:cNvPr id="21" name="Content Placeholder 20" descr="Google Maps-77-Pit 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799" y="990599"/>
            <a:ext cx="4572001" cy="541476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008313" cy="5486400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/>
              <a:t>ORC Industrial Park is conveniently located just off of Interstate 70 near:</a:t>
            </a:r>
          </a:p>
          <a:p>
            <a:endParaRPr lang="en-US" sz="5600" dirty="0"/>
          </a:p>
          <a:p>
            <a:pPr marL="914400" indent="-914400">
              <a:buFont typeface="Wingdings" pitchFamily="2" charset="2"/>
              <a:buChar char="ü"/>
            </a:pPr>
            <a:r>
              <a:rPr lang="en-US" sz="5600" dirty="0"/>
              <a:t>Proposed PTTGC ethane cracker site in Dillies Bottom, OH</a:t>
            </a:r>
          </a:p>
          <a:p>
            <a:pPr marL="914400" indent="-914400">
              <a:buFont typeface="Wingdings" pitchFamily="2" charset="2"/>
              <a:buChar char="ü"/>
            </a:pPr>
            <a:endParaRPr lang="en-US" sz="5600" dirty="0"/>
          </a:p>
          <a:p>
            <a:pPr marL="914400" indent="-914400">
              <a:buFont typeface="Wingdings" pitchFamily="2" charset="2"/>
              <a:buChar char="ü"/>
            </a:pPr>
            <a:r>
              <a:rPr lang="en-US" sz="5600" dirty="0"/>
              <a:t>18 miles to the nearest river port</a:t>
            </a:r>
          </a:p>
          <a:p>
            <a:pPr marL="914400" indent="-914400">
              <a:buFont typeface="Wingdings" pitchFamily="2" charset="2"/>
              <a:buChar char="ü"/>
            </a:pPr>
            <a:endParaRPr lang="en-US" sz="5600" dirty="0"/>
          </a:p>
          <a:p>
            <a:pPr marL="914400" indent="-914400">
              <a:buFont typeface="Wingdings" pitchFamily="2" charset="2"/>
              <a:buChar char="ü"/>
            </a:pPr>
            <a:r>
              <a:rPr lang="en-US" sz="5600" dirty="0"/>
              <a:t>18 miles to rail service</a:t>
            </a:r>
          </a:p>
          <a:p>
            <a:pPr marL="914400" indent="-914400">
              <a:buFont typeface="Wingdings" pitchFamily="2" charset="2"/>
              <a:buChar char="ü"/>
            </a:pPr>
            <a:endParaRPr lang="en-US" sz="5600" dirty="0"/>
          </a:p>
          <a:p>
            <a:pPr marL="914400" indent="-914400">
              <a:buFont typeface="Wingdings" pitchFamily="2" charset="2"/>
              <a:buChar char="ü"/>
            </a:pPr>
            <a:r>
              <a:rPr lang="en-US" sz="5600" dirty="0"/>
              <a:t>2 miles to a small local airport, half hour drive to Ohio County Airport and one hour to Pittsburg International Airport.</a:t>
            </a:r>
          </a:p>
          <a:p>
            <a:pPr>
              <a:buFont typeface="Arial" pitchFamily="34" charset="0"/>
              <a:buChar char="•"/>
            </a:pPr>
            <a:endParaRPr lang="en-US" sz="5600" dirty="0"/>
          </a:p>
          <a:p>
            <a:r>
              <a:rPr lang="en-US" sz="5600" dirty="0"/>
              <a:t>The proposed nearby PTTGC project is a multi-million dollar project with a four year construction period requiring some off site fabrication and construction suitable for this site.</a:t>
            </a:r>
          </a:p>
          <a:p>
            <a:endParaRPr lang="en-US" sz="5600" dirty="0"/>
          </a:p>
          <a:p>
            <a:r>
              <a:rPr lang="en-US" sz="5600" dirty="0"/>
              <a:t>Along with the PTTGC construction project, our goal is to attract downstream petrochemical businesses, non related manufacturers and industrial tenants.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5-Point Star 22"/>
          <p:cNvSpPr/>
          <p:nvPr/>
        </p:nvSpPr>
        <p:spPr>
          <a:xfrm>
            <a:off x="5943600" y="44958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C:\Users\LTI-PITTS-026\AppData\Local\Microsoft\Windows\INetCache\IE\CZA1RTDP\768px-Plane_font_awesome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0"/>
            <a:ext cx="152400" cy="152400"/>
          </a:xfrm>
          <a:prstGeom prst="rect">
            <a:avLst/>
          </a:prstGeom>
          <a:noFill/>
        </p:spPr>
      </p:pic>
      <p:pic>
        <p:nvPicPr>
          <p:cNvPr id="1031" name="Picture 7" descr="C:\Users\LTI-PITTS-026\AppData\Local\Microsoft\Windows\INetCache\IE\5D9U0PXK\City_locator_Airport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267200"/>
            <a:ext cx="152400" cy="152400"/>
          </a:xfrm>
          <a:prstGeom prst="rect">
            <a:avLst/>
          </a:prstGeom>
          <a:noFill/>
        </p:spPr>
      </p:pic>
      <p:pic>
        <p:nvPicPr>
          <p:cNvPr id="1032" name="Picture 8" descr="C:\Users\LTI-PITTS-026\AppData\Local\Microsoft\Windows\INetCache\IE\5D9U0PXK\City_locator_Airport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3048000"/>
            <a:ext cx="152400" cy="152400"/>
          </a:xfrm>
          <a:prstGeom prst="rect">
            <a:avLst/>
          </a:prstGeom>
          <a:noFill/>
        </p:spPr>
      </p:pic>
      <p:pic>
        <p:nvPicPr>
          <p:cNvPr id="1034" name="Picture 10" descr="C:\Users\LTI-PITTS-026\AppData\Local\Microsoft\Windows\INetCache\IE\17WV4R1U\Railroad-crossing-Sign-X-W10-1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648200"/>
            <a:ext cx="152400" cy="152400"/>
          </a:xfrm>
          <a:prstGeom prst="rect">
            <a:avLst/>
          </a:prstGeom>
          <a:noFill/>
        </p:spPr>
      </p:pic>
      <p:pic>
        <p:nvPicPr>
          <p:cNvPr id="1035" name="Picture 11" descr="C:\Users\LTI-PITTS-026\AppData\Local\Microsoft\Windows\INetCache\IE\17WV4R1U\Anchor_pictogram_blue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800600"/>
            <a:ext cx="166687" cy="202044"/>
          </a:xfrm>
          <a:prstGeom prst="rect">
            <a:avLst/>
          </a:prstGeom>
          <a:noFill/>
        </p:spPr>
      </p:pic>
      <p:pic>
        <p:nvPicPr>
          <p:cNvPr id="1036" name="Picture 12" descr="C:\Users\LTI-PITTS-026\AppData\Local\Microsoft\Windows\INetCache\IE\A59N512X\Franca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953000"/>
            <a:ext cx="283528" cy="228600"/>
          </a:xfrm>
          <a:prstGeom prst="rect">
            <a:avLst/>
          </a:prstGeom>
          <a:noFill/>
        </p:spPr>
      </p:pic>
      <p:pic>
        <p:nvPicPr>
          <p:cNvPr id="18" name="Picture 6" descr="C:\Users\LTI-PITTS-026\AppData\Local\Microsoft\Windows\INetCache\IE\CZA1RTDP\768px-Plane_font_awesome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62400"/>
            <a:ext cx="152400" cy="152400"/>
          </a:xfrm>
          <a:prstGeom prst="rect">
            <a:avLst/>
          </a:prstGeom>
          <a:noFill/>
        </p:spPr>
      </p:pic>
      <p:pic>
        <p:nvPicPr>
          <p:cNvPr id="19" name="Picture 6" descr="C:\Users\LTI-PITTS-026\AppData\Local\Microsoft\Windows\INetCache\IE\CZA1RTDP\768px-Plane_font_awesome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648200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016-03-01_1807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814730"/>
            <a:ext cx="5111750" cy="276975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/>
          <a:p>
            <a:endParaRPr lang="en-US" dirty="0"/>
          </a:p>
          <a:p>
            <a:r>
              <a:rPr lang="en-US" sz="1600" b="1" dirty="0"/>
              <a:t>Ohio River Collieries Company</a:t>
            </a:r>
          </a:p>
          <a:p>
            <a:r>
              <a:rPr lang="en-US" sz="1600" b="1" dirty="0"/>
              <a:t>70245 Bannock-Uniontown Road</a:t>
            </a:r>
          </a:p>
          <a:p>
            <a:r>
              <a:rPr lang="en-US" sz="1600" b="1" dirty="0"/>
              <a:t>St. Clairsville, Ohio 43950</a:t>
            </a:r>
          </a:p>
          <a:p>
            <a:r>
              <a:rPr lang="en-US" sz="1600" b="1" dirty="0"/>
              <a:t>(740) 968-3582</a:t>
            </a:r>
          </a:p>
          <a:p>
            <a:r>
              <a:rPr lang="en-US" sz="1600" b="1" dirty="0"/>
              <a:t>www.orcproperties.com</a:t>
            </a:r>
          </a:p>
        </p:txBody>
      </p:sp>
      <p:pic>
        <p:nvPicPr>
          <p:cNvPr id="27651" name="Picture 3" descr="C:\Users\LTI-PITTS-026\Pictures\ORC_Logo 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1600200" cy="96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5969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Local Information</a:t>
            </a:r>
          </a:p>
        </p:txBody>
      </p:sp>
      <p:pic>
        <p:nvPicPr>
          <p:cNvPr id="7" name="Content Placeholder 6" descr="Ohio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41167"/>
            <a:ext cx="5111750" cy="39168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71601"/>
            <a:ext cx="3008313" cy="3810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This property has immense potential for business and job creation. Just off of Interstate 70 and with close proximity to river and rail, material and products can be easily moved.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Columbus, OH-2 hrs, Pittsburgh, PA-1 hr, Cleveland, OH-2 ½ hrs, Cincinnati, OH-3 ½ hrs.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dirty="0"/>
              <a:t>	</a:t>
            </a:r>
          </a:p>
        </p:txBody>
      </p:sp>
      <p:sp>
        <p:nvSpPr>
          <p:cNvPr id="10" name="4-Point Star 9"/>
          <p:cNvSpPr/>
          <p:nvPr/>
        </p:nvSpPr>
        <p:spPr>
          <a:xfrm>
            <a:off x="7772400" y="3352800"/>
            <a:ext cx="228600" cy="304800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The Property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482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This 230-acre Ohio River Collieries Company land is located 4.5 miles west of St. Clairsville along I-70 and Route 40.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The property has most recently been used for hunting and as a supply of hay for local farmers.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Adjoins Fox Commerce Park to the east which has businesses such as </a:t>
            </a:r>
            <a:r>
              <a:rPr lang="en-US"/>
              <a:t>FedEx Freight, </a:t>
            </a:r>
            <a:r>
              <a:rPr lang="en-US" dirty="0"/>
              <a:t>Gulfport </a:t>
            </a:r>
            <a:r>
              <a:rPr lang="en-US"/>
              <a:t>Energy Corporation</a:t>
            </a:r>
            <a:endParaRPr lang="en-US" dirty="0"/>
          </a:p>
        </p:txBody>
      </p:sp>
      <p:pic>
        <p:nvPicPr>
          <p:cNvPr id="7" name="Content Placeholder 6" descr="Google Ma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23872"/>
            <a:ext cx="5111750" cy="3951469"/>
          </a:xfrm>
        </p:spPr>
      </p:pic>
      <p:sp>
        <p:nvSpPr>
          <p:cNvPr id="5" name="5-Point Star 4"/>
          <p:cNvSpPr/>
          <p:nvPr/>
        </p:nvSpPr>
        <p:spPr>
          <a:xfrm>
            <a:off x="5257800" y="25908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3008313" cy="520700"/>
          </a:xfrm>
        </p:spPr>
        <p:txBody>
          <a:bodyPr/>
          <a:lstStyle/>
          <a:p>
            <a:pPr algn="ctr"/>
            <a:r>
              <a:rPr lang="en-US" dirty="0"/>
              <a:t>Project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676400"/>
            <a:ext cx="3008313" cy="35814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ORC is extending utilities to and throughout the 130 acres that are currently developable. This includes water service, sewage, 3-phase electricity, natural gas and communications.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In addition, a road is being constructed to provide ingress and egress to truck traffic to South 70 Road</a:t>
            </a:r>
          </a:p>
        </p:txBody>
      </p:sp>
      <p:sp>
        <p:nvSpPr>
          <p:cNvPr id="6" name="Oval 5"/>
          <p:cNvSpPr/>
          <p:nvPr/>
        </p:nvSpPr>
        <p:spPr>
          <a:xfrm>
            <a:off x="4876800" y="2286000"/>
            <a:ext cx="2438400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5029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130 Acre Project Area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5029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Fox Commerce Park</a:t>
            </a:r>
          </a:p>
        </p:txBody>
      </p:sp>
      <p:pic>
        <p:nvPicPr>
          <p:cNvPr id="11" name="Content Placeholder 10" descr="Belmont Render(10.12.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797782"/>
            <a:ext cx="5111749" cy="2803649"/>
          </a:xfr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324600" y="3886200"/>
            <a:ext cx="381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267200" y="3352800"/>
            <a:ext cx="457200" cy="1676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/>
              <a:t>Site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648200"/>
          </a:xfrm>
        </p:spPr>
        <p:txBody>
          <a:bodyPr>
            <a:noAutofit/>
          </a:bodyPr>
          <a:lstStyle/>
          <a:p>
            <a:r>
              <a:rPr lang="en-US" sz="2400" dirty="0"/>
              <a:t>Location: South 70 Road &amp; Grady Road, St. Clairsville, Ohio</a:t>
            </a:r>
          </a:p>
          <a:p>
            <a:r>
              <a:rPr lang="en-US" sz="2400" dirty="0"/>
              <a:t>County: Belmont</a:t>
            </a:r>
          </a:p>
          <a:p>
            <a:r>
              <a:rPr lang="en-US" sz="2400" dirty="0"/>
              <a:t>Total Acreage: 230 acres</a:t>
            </a:r>
          </a:p>
          <a:p>
            <a:r>
              <a:rPr lang="en-US" sz="2400" dirty="0"/>
              <a:t>Project Acreage : 130</a:t>
            </a:r>
          </a:p>
          <a:p>
            <a:r>
              <a:rPr lang="en-US" sz="2400" dirty="0"/>
              <a:t>Zoning: None</a:t>
            </a:r>
          </a:p>
          <a:p>
            <a:r>
              <a:rPr lang="en-US" sz="2400" dirty="0"/>
              <a:t>Current Ownership: The Ohio River Collieries Company</a:t>
            </a:r>
          </a:p>
          <a:p>
            <a:r>
              <a:rPr lang="en-US" sz="2400" dirty="0"/>
              <a:t>Utility Service: Belmont County Water and Sewer, AEP Electricity, Columbia Gas, Comcast Internet, Phone, TV &amp; Security, AT&amp;T Telephone</a:t>
            </a:r>
          </a:p>
          <a:p>
            <a:r>
              <a:rPr lang="en-US" sz="2400" dirty="0"/>
              <a:t>Due Diligence: Property Survey complete; Development Plan complete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Parcels Included in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5791200"/>
            <a:ext cx="3886200" cy="533399"/>
          </a:xfrm>
        </p:spPr>
        <p:txBody>
          <a:bodyPr numCol="2">
            <a:normAutofit fontScale="32500" lnSpcReduction="20000"/>
          </a:bodyPr>
          <a:lstStyle/>
          <a:p>
            <a:pPr>
              <a:buNone/>
            </a:pPr>
            <a:r>
              <a:rPr lang="en-US" dirty="0"/>
              <a:t>32-01229.000	33.526 acres</a:t>
            </a:r>
          </a:p>
          <a:p>
            <a:pPr>
              <a:buNone/>
            </a:pPr>
            <a:r>
              <a:rPr lang="en-US" dirty="0"/>
              <a:t>33-00034.000	67.638 acres</a:t>
            </a:r>
          </a:p>
          <a:p>
            <a:pPr>
              <a:buNone/>
            </a:pPr>
            <a:r>
              <a:rPr lang="en-US" dirty="0"/>
              <a:t>33-00014.000	14.260 acres</a:t>
            </a:r>
          </a:p>
          <a:p>
            <a:pPr>
              <a:buNone/>
            </a:pPr>
            <a:r>
              <a:rPr lang="en-US" dirty="0"/>
              <a:t>33-00014.000	78.650 acres</a:t>
            </a:r>
          </a:p>
          <a:p>
            <a:pPr>
              <a:buNone/>
            </a:pPr>
            <a:r>
              <a:rPr lang="en-US" dirty="0"/>
              <a:t>33-00014.000	09.885 acres</a:t>
            </a:r>
          </a:p>
          <a:p>
            <a:pPr>
              <a:buNone/>
            </a:pPr>
            <a:r>
              <a:rPr lang="en-US" dirty="0"/>
              <a:t>33-00033.001	27.268 acres</a:t>
            </a:r>
          </a:p>
        </p:txBody>
      </p:sp>
      <p:pic>
        <p:nvPicPr>
          <p:cNvPr id="4" name="Picture 3" descr="Michener Map 9.19.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6705600" cy="43389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Development Plan</a:t>
            </a:r>
          </a:p>
        </p:txBody>
      </p:sp>
      <p:pic>
        <p:nvPicPr>
          <p:cNvPr id="4" name="Content Placeholder 3" descr="4.0 Site Pl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58654"/>
            <a:ext cx="7693602" cy="512906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Utility Plan</a:t>
            </a:r>
          </a:p>
        </p:txBody>
      </p:sp>
      <p:pic>
        <p:nvPicPr>
          <p:cNvPr id="4" name="Content Placeholder 3" descr="5.0 Utility Pl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7667756" cy="51118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Capacities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Water</a:t>
            </a:r>
          </a:p>
          <a:p>
            <a:pPr lvl="2"/>
            <a:r>
              <a:rPr lang="en-US" dirty="0"/>
              <a:t>Capacity is 125 EDU or 50,000 GPD.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Sewer</a:t>
            </a:r>
          </a:p>
          <a:p>
            <a:pPr lvl="2"/>
            <a:r>
              <a:rPr lang="en-US" dirty="0"/>
              <a:t>Capacity is 137.5 EDU or 55,000 GPD.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Natural Gas</a:t>
            </a:r>
          </a:p>
          <a:p>
            <a:pPr lvl="2"/>
            <a:r>
              <a:rPr lang="en-US" dirty="0"/>
              <a:t>Capacity to be determined according to use.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Electricity</a:t>
            </a:r>
          </a:p>
          <a:p>
            <a:pPr lvl="2"/>
            <a:r>
              <a:rPr lang="en-US" dirty="0"/>
              <a:t>Capacity to be determined according to use utilizing a “3-phase backbone for industrial park”.</a:t>
            </a:r>
          </a:p>
          <a:p>
            <a:pPr lvl="2">
              <a:buNone/>
            </a:pPr>
            <a:endParaRPr lang="en-US" sz="1400" i="1" dirty="0"/>
          </a:p>
          <a:p>
            <a:pPr lvl="2">
              <a:buNone/>
            </a:pPr>
            <a:r>
              <a:rPr lang="en-US" sz="1400" i="1" dirty="0"/>
              <a:t>* Since this is a Development Project without known end-users, these capacities are subject to change. Utilities have stated that they would expand service to meet needs.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500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Local Information</vt:lpstr>
      <vt:lpstr>The Property</vt:lpstr>
      <vt:lpstr>Project Overview</vt:lpstr>
      <vt:lpstr>Site Characteristics</vt:lpstr>
      <vt:lpstr>Parcels Included in Project</vt:lpstr>
      <vt:lpstr>Site Development Plan</vt:lpstr>
      <vt:lpstr>Proposed Utility Plan</vt:lpstr>
      <vt:lpstr>Utility Capacities</vt:lpstr>
      <vt:lpstr>Market Niche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</dc:creator>
  <cp:lastModifiedBy>Mark Westlake</cp:lastModifiedBy>
  <cp:revision>186</cp:revision>
  <dcterms:created xsi:type="dcterms:W3CDTF">2017-10-11T13:36:53Z</dcterms:created>
  <dcterms:modified xsi:type="dcterms:W3CDTF">2023-01-24T18:41:56Z</dcterms:modified>
</cp:coreProperties>
</file>